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 Mono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0082b0b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0082b0b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32cab4f6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32cab4f6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32cab4f6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32cab4f6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32cab4f6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32cab4f6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2cab4f6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32cab4f6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hyperlink" Target="mailto:f.cervantesperalta@gmail.com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f.cervantesperalta@gmail.com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f.cervantesperalta@gmail.com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f.cervantesperalta@gmail.com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hyperlink" Target="mailto:f.cervantesperalta@gmail.com" TargetMode="Externa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African Bird Atlas Project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322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common African protocol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Citizen science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Grid of pentads → 5’ x 5’ cells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Detection/non-detection data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Species distribution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7130" y="666825"/>
            <a:ext cx="5326874" cy="411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6670" y="2748167"/>
            <a:ext cx="2350623" cy="195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8524" y="2065499"/>
            <a:ext cx="540001" cy="405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5" name="Google Shape;65;p14"/>
          <p:cNvCxnSpPr>
            <a:cxnSpLocks/>
          </p:cNvCxnSpPr>
          <p:nvPr/>
        </p:nvCxnSpPr>
        <p:spPr>
          <a:xfrm flipH="1" flipV="1">
            <a:off x="5901329" y="3940629"/>
            <a:ext cx="438671" cy="8257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1328" y="1091278"/>
            <a:ext cx="540001" cy="399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8525" y="3365875"/>
            <a:ext cx="540001" cy="3995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4"/>
          <p:cNvSpPr txBox="1"/>
          <p:nvPr/>
        </p:nvSpPr>
        <p:spPr>
          <a:xfrm>
            <a:off x="0" y="7300"/>
            <a:ext cx="9144000" cy="738900"/>
          </a:xfrm>
          <a:prstGeom prst="rect">
            <a:avLst/>
          </a:prstGeom>
          <a:solidFill>
            <a:srgbClr val="21859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ABAP: An R package to access African Bird Atlas Project data</a:t>
            </a:r>
            <a:endParaRPr b="1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Francisco Cervantes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r>
              <a:rPr lang="en-GB" sz="1000" b="1">
                <a:solidFill>
                  <a:schemeClr val="lt1"/>
                </a:solidFill>
              </a:rPr>
              <a:t>, Michael Brooks</a:t>
            </a:r>
            <a:r>
              <a:rPr lang="en-GB" sz="1000" b="1" baseline="30000">
                <a:solidFill>
                  <a:schemeClr val="lt1"/>
                </a:solidFill>
              </a:rPr>
              <a:t>2</a:t>
            </a:r>
            <a:r>
              <a:rPr lang="en-GB" sz="1000" b="1">
                <a:solidFill>
                  <a:schemeClr val="lt1"/>
                </a:solidFill>
              </a:rPr>
              <a:t>, Dominic Henry</a:t>
            </a:r>
            <a:r>
              <a:rPr lang="en-GB" sz="1000" b="1" baseline="30000">
                <a:solidFill>
                  <a:schemeClr val="lt1"/>
                </a:solidFill>
              </a:rPr>
              <a:t>1,3</a:t>
            </a:r>
            <a:r>
              <a:rPr lang="en-GB" sz="1000" b="1">
                <a:solidFill>
                  <a:schemeClr val="lt1"/>
                </a:solidFill>
              </a:rPr>
              <a:t>, and Res Altwegg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endParaRPr sz="1000" b="1" baseline="30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</a:rPr>
              <a:t>Centre for Statistics in Ecology, the Environment and Conservation, University of Cape Town; </a:t>
            </a:r>
            <a:r>
              <a:rPr lang="en-GB" sz="600" baseline="30000">
                <a:solidFill>
                  <a:schemeClr val="lt1"/>
                </a:solidFill>
              </a:rPr>
              <a:t>2</a:t>
            </a:r>
            <a:r>
              <a:rPr lang="en-GB" sz="600">
                <a:solidFill>
                  <a:schemeClr val="lt1"/>
                </a:solidFill>
              </a:rPr>
              <a:t>South African National Biodiversity Institute; </a:t>
            </a:r>
            <a:r>
              <a:rPr lang="en-GB" sz="600" baseline="30000">
                <a:solidFill>
                  <a:schemeClr val="lt1"/>
                </a:solidFill>
              </a:rPr>
              <a:t>3</a:t>
            </a:r>
            <a:r>
              <a:rPr lang="en-GB" sz="600">
                <a:solidFill>
                  <a:schemeClr val="lt1"/>
                </a:solidFill>
              </a:rPr>
              <a:t>FitzPatrick Institute of African Ornithology, University of Cape Town; </a:t>
            </a:r>
            <a:r>
              <a:rPr lang="en-GB" sz="600" baseline="30000">
                <a:solidFill>
                  <a:schemeClr val="lt1"/>
                </a:solidFill>
              </a:rPr>
              <a:t>4</a:t>
            </a:r>
            <a:r>
              <a:rPr lang="en-GB" sz="600">
                <a:solidFill>
                  <a:schemeClr val="lt1"/>
                </a:solidFill>
              </a:rPr>
              <a:t>The Endangered Wildlife Trust. *</a:t>
            </a:r>
            <a:r>
              <a:rPr lang="en-GB" sz="60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f.cervantesperalta@gmail.com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9" name="Google Shape;69;p14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14" name="Google Shape;69;p14">
            <a:extLst>
              <a:ext uri="{FF2B5EF4-FFF2-40B4-BE49-F238E27FC236}">
                <a16:creationId xmlns:a16="http://schemas.microsoft.com/office/drawing/2014/main" id="{54438F8A-B865-7C23-45C3-3C20206047B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2;p15">
            <a:extLst>
              <a:ext uri="{FF2B5EF4-FFF2-40B4-BE49-F238E27FC236}">
                <a16:creationId xmlns:a16="http://schemas.microsoft.com/office/drawing/2014/main" id="{D5F6C6AE-1C04-1ECD-3BA6-70244A5DBD44}"/>
              </a:ext>
            </a:extLst>
          </p:cNvPr>
          <p:cNvSpPr txBox="1"/>
          <p:nvPr/>
        </p:nvSpPr>
        <p:spPr>
          <a:xfrm>
            <a:off x="88538" y="4724038"/>
            <a:ext cx="494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https://github.com/AfricaBirdData/ABAP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1EFFA865-2E65-FA6B-7FC0-CB5703E53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36"/>
    </mc:Choice>
    <mc:Fallback>
      <p:transition spd="slow" advTm="78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>
            <a:stCxn id="76" idx="3"/>
            <a:endCxn id="77" idx="1"/>
          </p:cNvCxnSpPr>
          <p:nvPr/>
        </p:nvCxnSpPr>
        <p:spPr>
          <a:xfrm>
            <a:off x="4028697" y="3528524"/>
            <a:ext cx="1086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313" y="2520366"/>
            <a:ext cx="2448384" cy="201631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614938" y="1494729"/>
            <a:ext cx="1890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Download pentads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(area of interest)</a:t>
            </a:r>
            <a:endParaRPr b="1"/>
          </a:p>
        </p:txBody>
      </p:sp>
      <p:sp>
        <p:nvSpPr>
          <p:cNvPr id="79" name="Google Shape;79;p15"/>
          <p:cNvSpPr txBox="1"/>
          <p:nvPr/>
        </p:nvSpPr>
        <p:spPr>
          <a:xfrm>
            <a:off x="1580313" y="2066832"/>
            <a:ext cx="22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getRegionPentads()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292" y="2448523"/>
            <a:ext cx="2622858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115300" y="1494729"/>
            <a:ext cx="29256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Download detection/non-detection data</a:t>
            </a:r>
            <a:endParaRPr b="1"/>
          </a:p>
        </p:txBody>
      </p:sp>
      <p:sp>
        <p:nvSpPr>
          <p:cNvPr id="81" name="Google Shape;81;p15"/>
          <p:cNvSpPr txBox="1"/>
          <p:nvPr/>
        </p:nvSpPr>
        <p:spPr>
          <a:xfrm>
            <a:off x="5115338" y="2066832"/>
            <a:ext cx="16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getAbapData()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8538" y="4724038"/>
            <a:ext cx="494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https://github.com/AfricaBirdData/ABAP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403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Download detection/non-detection data</a:t>
            </a:r>
            <a:endParaRPr sz="2500"/>
          </a:p>
        </p:txBody>
      </p:sp>
      <p:sp>
        <p:nvSpPr>
          <p:cNvPr id="84" name="Google Shape;84;p15"/>
          <p:cNvSpPr txBox="1"/>
          <p:nvPr/>
        </p:nvSpPr>
        <p:spPr>
          <a:xfrm>
            <a:off x="0" y="7300"/>
            <a:ext cx="9144000" cy="738900"/>
          </a:xfrm>
          <a:prstGeom prst="rect">
            <a:avLst/>
          </a:prstGeom>
          <a:solidFill>
            <a:srgbClr val="21859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ABAP: An R package to access African Bird Atlas Project data</a:t>
            </a:r>
            <a:endParaRPr b="1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Francisco Cervantes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r>
              <a:rPr lang="en-GB" sz="1000" b="1">
                <a:solidFill>
                  <a:schemeClr val="lt1"/>
                </a:solidFill>
              </a:rPr>
              <a:t>, Michael Brooks</a:t>
            </a:r>
            <a:r>
              <a:rPr lang="en-GB" sz="1000" b="1" baseline="30000">
                <a:solidFill>
                  <a:schemeClr val="lt1"/>
                </a:solidFill>
              </a:rPr>
              <a:t>2</a:t>
            </a:r>
            <a:r>
              <a:rPr lang="en-GB" sz="1000" b="1">
                <a:solidFill>
                  <a:schemeClr val="lt1"/>
                </a:solidFill>
              </a:rPr>
              <a:t>, Dominic Henry</a:t>
            </a:r>
            <a:r>
              <a:rPr lang="en-GB" sz="1000" b="1" baseline="30000">
                <a:solidFill>
                  <a:schemeClr val="lt1"/>
                </a:solidFill>
              </a:rPr>
              <a:t>1,3</a:t>
            </a:r>
            <a:r>
              <a:rPr lang="en-GB" sz="1000" b="1">
                <a:solidFill>
                  <a:schemeClr val="lt1"/>
                </a:solidFill>
              </a:rPr>
              <a:t>, and Res Altwegg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endParaRPr sz="1000" b="1" baseline="30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</a:rPr>
              <a:t>Centre for Statistics in Ecology, the Environment and Conservation, University of Cape Town; </a:t>
            </a:r>
            <a:r>
              <a:rPr lang="en-GB" sz="600" baseline="30000">
                <a:solidFill>
                  <a:schemeClr val="lt1"/>
                </a:solidFill>
              </a:rPr>
              <a:t>2</a:t>
            </a:r>
            <a:r>
              <a:rPr lang="en-GB" sz="600">
                <a:solidFill>
                  <a:schemeClr val="lt1"/>
                </a:solidFill>
              </a:rPr>
              <a:t>South African National Biodiversity Institute; </a:t>
            </a:r>
            <a:r>
              <a:rPr lang="en-GB" sz="600" baseline="30000">
                <a:solidFill>
                  <a:schemeClr val="lt1"/>
                </a:solidFill>
              </a:rPr>
              <a:t>3</a:t>
            </a:r>
            <a:r>
              <a:rPr lang="en-GB" sz="600">
                <a:solidFill>
                  <a:schemeClr val="lt1"/>
                </a:solidFill>
              </a:rPr>
              <a:t>FitzPatrick Institute of African Ornithology, University of Cape Town; </a:t>
            </a:r>
            <a:r>
              <a:rPr lang="en-GB" sz="600" baseline="30000">
                <a:solidFill>
                  <a:schemeClr val="lt1"/>
                </a:solidFill>
              </a:rPr>
              <a:t>4</a:t>
            </a:r>
            <a:r>
              <a:rPr lang="en-GB" sz="600">
                <a:solidFill>
                  <a:schemeClr val="lt1"/>
                </a:solidFill>
              </a:rPr>
              <a:t>The Endangered Wildlife Trust. *</a:t>
            </a:r>
            <a:r>
              <a:rPr lang="en-GB" sz="6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f.cervantesperalta@gmail.com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5" name="Google Shape;69;p14">
            <a:extLst>
              <a:ext uri="{FF2B5EF4-FFF2-40B4-BE49-F238E27FC236}">
                <a16:creationId xmlns:a16="http://schemas.microsoft.com/office/drawing/2014/main" id="{869B0B9A-1697-2A63-6E6E-22A6E1FAA7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617A19A-DB58-69AA-C6F2-A2375F558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4"/>
    </mc:Choice>
    <mc:Fallback>
      <p:transition spd="slow" advTm="15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300" y="2448525"/>
            <a:ext cx="2630323" cy="216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3" idx="3"/>
            <a:endCxn id="94" idx="1"/>
          </p:cNvCxnSpPr>
          <p:nvPr/>
        </p:nvCxnSpPr>
        <p:spPr>
          <a:xfrm>
            <a:off x="4028697" y="3528524"/>
            <a:ext cx="1086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313" y="2520366"/>
            <a:ext cx="2448384" cy="201631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614938" y="1494729"/>
            <a:ext cx="1890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Download pentads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(area of interest)</a:t>
            </a:r>
            <a:endParaRPr b="1"/>
          </a:p>
        </p:txBody>
      </p:sp>
      <p:sp>
        <p:nvSpPr>
          <p:cNvPr id="96" name="Google Shape;96;p16"/>
          <p:cNvSpPr txBox="1"/>
          <p:nvPr/>
        </p:nvSpPr>
        <p:spPr>
          <a:xfrm>
            <a:off x="1580313" y="2066832"/>
            <a:ext cx="22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getRegionPentads()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115300" y="1494729"/>
            <a:ext cx="29256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Annotate with variables from Google Earth Engine</a:t>
            </a:r>
            <a:endParaRPr b="1"/>
          </a:p>
        </p:txBody>
      </p:sp>
      <p:sp>
        <p:nvSpPr>
          <p:cNvPr id="98" name="Google Shape;98;p16"/>
          <p:cNvSpPr txBox="1"/>
          <p:nvPr/>
        </p:nvSpPr>
        <p:spPr>
          <a:xfrm>
            <a:off x="5115359" y="2066825"/>
            <a:ext cx="27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addVarEEimage()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403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Annotate with environmental data</a:t>
            </a:r>
            <a:endParaRPr sz="2500"/>
          </a:p>
        </p:txBody>
      </p:sp>
      <p:sp>
        <p:nvSpPr>
          <p:cNvPr id="101" name="Google Shape;101;p16"/>
          <p:cNvSpPr txBox="1"/>
          <p:nvPr/>
        </p:nvSpPr>
        <p:spPr>
          <a:xfrm>
            <a:off x="0" y="7300"/>
            <a:ext cx="9144000" cy="738900"/>
          </a:xfrm>
          <a:prstGeom prst="rect">
            <a:avLst/>
          </a:prstGeom>
          <a:solidFill>
            <a:srgbClr val="21859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ABAP: An R package to access African Bird Atlas Project data</a:t>
            </a:r>
            <a:endParaRPr b="1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Francisco Cervantes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r>
              <a:rPr lang="en-GB" sz="1000" b="1">
                <a:solidFill>
                  <a:schemeClr val="lt1"/>
                </a:solidFill>
              </a:rPr>
              <a:t>, Michael Brooks</a:t>
            </a:r>
            <a:r>
              <a:rPr lang="en-GB" sz="1000" b="1" baseline="30000">
                <a:solidFill>
                  <a:schemeClr val="lt1"/>
                </a:solidFill>
              </a:rPr>
              <a:t>2</a:t>
            </a:r>
            <a:r>
              <a:rPr lang="en-GB" sz="1000" b="1">
                <a:solidFill>
                  <a:schemeClr val="lt1"/>
                </a:solidFill>
              </a:rPr>
              <a:t>, Dominic Henry</a:t>
            </a:r>
            <a:r>
              <a:rPr lang="en-GB" sz="1000" b="1" baseline="30000">
                <a:solidFill>
                  <a:schemeClr val="lt1"/>
                </a:solidFill>
              </a:rPr>
              <a:t>1,3</a:t>
            </a:r>
            <a:r>
              <a:rPr lang="en-GB" sz="1000" b="1">
                <a:solidFill>
                  <a:schemeClr val="lt1"/>
                </a:solidFill>
              </a:rPr>
              <a:t>, and Res Altwegg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endParaRPr sz="1000" b="1" baseline="30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</a:rPr>
              <a:t>Centre for Statistics in Ecology, the Environment and Conservation, University of Cape Town; </a:t>
            </a:r>
            <a:r>
              <a:rPr lang="en-GB" sz="600" baseline="30000">
                <a:solidFill>
                  <a:schemeClr val="lt1"/>
                </a:solidFill>
              </a:rPr>
              <a:t>2</a:t>
            </a:r>
            <a:r>
              <a:rPr lang="en-GB" sz="600">
                <a:solidFill>
                  <a:schemeClr val="lt1"/>
                </a:solidFill>
              </a:rPr>
              <a:t>South African National Biodiversity Institute; </a:t>
            </a:r>
            <a:r>
              <a:rPr lang="en-GB" sz="600" baseline="30000">
                <a:solidFill>
                  <a:schemeClr val="lt1"/>
                </a:solidFill>
              </a:rPr>
              <a:t>3</a:t>
            </a:r>
            <a:r>
              <a:rPr lang="en-GB" sz="600">
                <a:solidFill>
                  <a:schemeClr val="lt1"/>
                </a:solidFill>
              </a:rPr>
              <a:t>FitzPatrick Institute of African Ornithology, University of Cape Town; </a:t>
            </a:r>
            <a:r>
              <a:rPr lang="en-GB" sz="600" baseline="30000">
                <a:solidFill>
                  <a:schemeClr val="lt1"/>
                </a:solidFill>
              </a:rPr>
              <a:t>4</a:t>
            </a:r>
            <a:r>
              <a:rPr lang="en-GB" sz="600">
                <a:solidFill>
                  <a:schemeClr val="lt1"/>
                </a:solidFill>
              </a:rPr>
              <a:t>The Endangered Wildlife Trust. *</a:t>
            </a:r>
            <a:r>
              <a:rPr lang="en-GB" sz="6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f.cervantesperalta@gmail.com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4" name="Google Shape;69;p14">
            <a:extLst>
              <a:ext uri="{FF2B5EF4-FFF2-40B4-BE49-F238E27FC236}">
                <a16:creationId xmlns:a16="http://schemas.microsoft.com/office/drawing/2014/main" id="{087F96FC-BBEF-9FD8-471E-70EADC53B4D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2;p15">
            <a:extLst>
              <a:ext uri="{FF2B5EF4-FFF2-40B4-BE49-F238E27FC236}">
                <a16:creationId xmlns:a16="http://schemas.microsoft.com/office/drawing/2014/main" id="{EB42FB37-F5F6-4643-3EF8-87472A4924BA}"/>
              </a:ext>
            </a:extLst>
          </p:cNvPr>
          <p:cNvSpPr txBox="1"/>
          <p:nvPr/>
        </p:nvSpPr>
        <p:spPr>
          <a:xfrm>
            <a:off x="88538" y="4724038"/>
            <a:ext cx="494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https://github.com/AfricaBirdData/ABAP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DA8AC86-E14A-6B22-0199-63D73D29A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3"/>
    </mc:Choice>
    <mc:Fallback>
      <p:transition spd="slow" advTm="10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>
            <a:stCxn id="109" idx="3"/>
            <a:endCxn id="110" idx="1"/>
          </p:cNvCxnSpPr>
          <p:nvPr/>
        </p:nvCxnSpPr>
        <p:spPr>
          <a:xfrm rot="10800000" flipH="1">
            <a:off x="3414082" y="3051825"/>
            <a:ext cx="1725900" cy="8301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17"/>
          <p:cNvSpPr txBox="1"/>
          <p:nvPr/>
        </p:nvSpPr>
        <p:spPr>
          <a:xfrm>
            <a:off x="5115300" y="1418529"/>
            <a:ext cx="29256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Re-format for analysis in a variety of R packages</a:t>
            </a:r>
            <a:endParaRPr b="1"/>
          </a:p>
        </p:txBody>
      </p:sp>
      <p:sp>
        <p:nvSpPr>
          <p:cNvPr id="112" name="Google Shape;112;p17"/>
          <p:cNvSpPr txBox="1"/>
          <p:nvPr/>
        </p:nvSpPr>
        <p:spPr>
          <a:xfrm>
            <a:off x="5115338" y="1990632"/>
            <a:ext cx="16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abapTo*()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140000" y="2371224"/>
            <a:ext cx="24483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{unmarked}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{ubms}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{spOccupancy}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403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Re-format for occupancy analysis</a:t>
            </a:r>
            <a:endParaRPr sz="2500"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1221083" y="1321623"/>
            <a:ext cx="2192998" cy="3460301"/>
            <a:chOff x="1221083" y="940623"/>
            <a:chExt cx="2192998" cy="3460301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4083" y="940623"/>
              <a:ext cx="2186998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21083" y="2600925"/>
              <a:ext cx="2192998" cy="180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7" name="Google Shape;117;p17"/>
          <p:cNvCxnSpPr>
            <a:stCxn id="116" idx="3"/>
            <a:endCxn id="110" idx="1"/>
          </p:cNvCxnSpPr>
          <p:nvPr/>
        </p:nvCxnSpPr>
        <p:spPr>
          <a:xfrm>
            <a:off x="3411081" y="2221623"/>
            <a:ext cx="1728900" cy="8301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7"/>
          <p:cNvSpPr txBox="1"/>
          <p:nvPr/>
        </p:nvSpPr>
        <p:spPr>
          <a:xfrm>
            <a:off x="0" y="7300"/>
            <a:ext cx="9144000" cy="738900"/>
          </a:xfrm>
          <a:prstGeom prst="rect">
            <a:avLst/>
          </a:prstGeom>
          <a:solidFill>
            <a:srgbClr val="21859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ABAP: An R package to access African Bird Atlas Project data</a:t>
            </a:r>
            <a:endParaRPr b="1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Francisco Cervantes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r>
              <a:rPr lang="en-GB" sz="1000" b="1">
                <a:solidFill>
                  <a:schemeClr val="lt1"/>
                </a:solidFill>
              </a:rPr>
              <a:t>, Michael Brooks</a:t>
            </a:r>
            <a:r>
              <a:rPr lang="en-GB" sz="1000" b="1" baseline="30000">
                <a:solidFill>
                  <a:schemeClr val="lt1"/>
                </a:solidFill>
              </a:rPr>
              <a:t>2</a:t>
            </a:r>
            <a:r>
              <a:rPr lang="en-GB" sz="1000" b="1">
                <a:solidFill>
                  <a:schemeClr val="lt1"/>
                </a:solidFill>
              </a:rPr>
              <a:t>, Dominic Henry</a:t>
            </a:r>
            <a:r>
              <a:rPr lang="en-GB" sz="1000" b="1" baseline="30000">
                <a:solidFill>
                  <a:schemeClr val="lt1"/>
                </a:solidFill>
              </a:rPr>
              <a:t>1,3</a:t>
            </a:r>
            <a:r>
              <a:rPr lang="en-GB" sz="1000" b="1">
                <a:solidFill>
                  <a:schemeClr val="lt1"/>
                </a:solidFill>
              </a:rPr>
              <a:t>, and Res Altwegg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endParaRPr sz="1000" b="1" baseline="30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</a:rPr>
              <a:t>Centre for Statistics in Ecology, the Environment and Conservation, University of Cape Town; </a:t>
            </a:r>
            <a:r>
              <a:rPr lang="en-GB" sz="600" baseline="30000">
                <a:solidFill>
                  <a:schemeClr val="lt1"/>
                </a:solidFill>
              </a:rPr>
              <a:t>2</a:t>
            </a:r>
            <a:r>
              <a:rPr lang="en-GB" sz="600">
                <a:solidFill>
                  <a:schemeClr val="lt1"/>
                </a:solidFill>
              </a:rPr>
              <a:t>South African National Biodiversity Institute; </a:t>
            </a:r>
            <a:r>
              <a:rPr lang="en-GB" sz="600" baseline="30000">
                <a:solidFill>
                  <a:schemeClr val="lt1"/>
                </a:solidFill>
              </a:rPr>
              <a:t>3</a:t>
            </a:r>
            <a:r>
              <a:rPr lang="en-GB" sz="600">
                <a:solidFill>
                  <a:schemeClr val="lt1"/>
                </a:solidFill>
              </a:rPr>
              <a:t>FitzPatrick Institute of African Ornithology, University of Cape Town; </a:t>
            </a:r>
            <a:r>
              <a:rPr lang="en-GB" sz="600" baseline="30000">
                <a:solidFill>
                  <a:schemeClr val="lt1"/>
                </a:solidFill>
              </a:rPr>
              <a:t>4</a:t>
            </a:r>
            <a:r>
              <a:rPr lang="en-GB" sz="600">
                <a:solidFill>
                  <a:schemeClr val="lt1"/>
                </a:solidFill>
              </a:rPr>
              <a:t>The Endangered Wildlife Trust. *</a:t>
            </a:r>
            <a:r>
              <a:rPr lang="en-GB" sz="6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f.cervantesperalta@gmail.com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5" name="Google Shape;69;p14">
            <a:extLst>
              <a:ext uri="{FF2B5EF4-FFF2-40B4-BE49-F238E27FC236}">
                <a16:creationId xmlns:a16="http://schemas.microsoft.com/office/drawing/2014/main" id="{853FAC80-1FF0-F2C1-86E5-EAC3C45251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2;p15">
            <a:extLst>
              <a:ext uri="{FF2B5EF4-FFF2-40B4-BE49-F238E27FC236}">
                <a16:creationId xmlns:a16="http://schemas.microsoft.com/office/drawing/2014/main" id="{BA24490D-679F-03D6-92F9-25423E24BF2D}"/>
              </a:ext>
            </a:extLst>
          </p:cNvPr>
          <p:cNvSpPr txBox="1"/>
          <p:nvPr/>
        </p:nvSpPr>
        <p:spPr>
          <a:xfrm>
            <a:off x="88538" y="4724038"/>
            <a:ext cx="494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https://github.com/AfricaBirdData/ABAP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98FC941B-4ADD-00E1-8E96-7889BED2A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2"/>
    </mc:Choice>
    <mc:Fallback>
      <p:transition spd="slow" advTm="1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ABAP R package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Accessibility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Flexibility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Reproducibility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7300"/>
            <a:ext cx="9144000" cy="738900"/>
          </a:xfrm>
          <a:prstGeom prst="rect">
            <a:avLst/>
          </a:prstGeom>
          <a:solidFill>
            <a:srgbClr val="21859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ABAP: An R package to access African Bird Atlas Project data</a:t>
            </a:r>
            <a:endParaRPr b="1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</a:rPr>
              <a:t>Francisco Cervantes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r>
              <a:rPr lang="en-GB" sz="1000" b="1">
                <a:solidFill>
                  <a:schemeClr val="lt1"/>
                </a:solidFill>
              </a:rPr>
              <a:t>, Michael Brooks</a:t>
            </a:r>
            <a:r>
              <a:rPr lang="en-GB" sz="1000" b="1" baseline="30000">
                <a:solidFill>
                  <a:schemeClr val="lt1"/>
                </a:solidFill>
              </a:rPr>
              <a:t>2</a:t>
            </a:r>
            <a:r>
              <a:rPr lang="en-GB" sz="1000" b="1">
                <a:solidFill>
                  <a:schemeClr val="lt1"/>
                </a:solidFill>
              </a:rPr>
              <a:t>, Dominic Henry</a:t>
            </a:r>
            <a:r>
              <a:rPr lang="en-GB" sz="1000" b="1" baseline="30000">
                <a:solidFill>
                  <a:schemeClr val="lt1"/>
                </a:solidFill>
              </a:rPr>
              <a:t>1,3</a:t>
            </a:r>
            <a:r>
              <a:rPr lang="en-GB" sz="1000" b="1">
                <a:solidFill>
                  <a:schemeClr val="lt1"/>
                </a:solidFill>
              </a:rPr>
              <a:t>, and Res Altwegg</a:t>
            </a:r>
            <a:r>
              <a:rPr lang="en-GB" sz="1000" b="1" baseline="30000">
                <a:solidFill>
                  <a:schemeClr val="lt1"/>
                </a:solidFill>
              </a:rPr>
              <a:t>1</a:t>
            </a:r>
            <a:endParaRPr sz="1000" b="1" baseline="300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lt1"/>
                </a:solidFill>
              </a:rPr>
              <a:t>Centre for Statistics in Ecology, the Environment and Conservation, University of Cape Town; </a:t>
            </a:r>
            <a:r>
              <a:rPr lang="en-GB" sz="600" baseline="30000">
                <a:solidFill>
                  <a:schemeClr val="lt1"/>
                </a:solidFill>
              </a:rPr>
              <a:t>2</a:t>
            </a:r>
            <a:r>
              <a:rPr lang="en-GB" sz="600">
                <a:solidFill>
                  <a:schemeClr val="lt1"/>
                </a:solidFill>
              </a:rPr>
              <a:t>South African National Biodiversity Institute; </a:t>
            </a:r>
            <a:r>
              <a:rPr lang="en-GB" sz="600" baseline="30000">
                <a:solidFill>
                  <a:schemeClr val="lt1"/>
                </a:solidFill>
              </a:rPr>
              <a:t>3</a:t>
            </a:r>
            <a:r>
              <a:rPr lang="en-GB" sz="600">
                <a:solidFill>
                  <a:schemeClr val="lt1"/>
                </a:solidFill>
              </a:rPr>
              <a:t>FitzPatrick Institute of African Ornithology, University of Cape Town; </a:t>
            </a:r>
            <a:r>
              <a:rPr lang="en-GB" sz="600" baseline="30000">
                <a:solidFill>
                  <a:schemeClr val="lt1"/>
                </a:solidFill>
              </a:rPr>
              <a:t>4</a:t>
            </a:r>
            <a:r>
              <a:rPr lang="en-GB" sz="600">
                <a:solidFill>
                  <a:schemeClr val="lt1"/>
                </a:solidFill>
              </a:rPr>
              <a:t>The Endangered Wildlife Trust. *</a:t>
            </a:r>
            <a:r>
              <a:rPr lang="en-GB" sz="6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f.cervantesperalta@gmail.com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72DC3753-B8EA-72C4-F9FE-F8713C63C1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190" y="4706726"/>
            <a:ext cx="1371619" cy="4008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0EA2ABB-FF26-D790-6D49-CF006CBF6520}"/>
              </a:ext>
            </a:extLst>
          </p:cNvPr>
          <p:cNvSpPr txBox="1"/>
          <p:nvPr/>
        </p:nvSpPr>
        <p:spPr>
          <a:xfrm>
            <a:off x="88538" y="4724038"/>
            <a:ext cx="494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https://github.com/AfricaBirdData/ABAP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418F7331-6238-FA06-2013-20E40ACB6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18"/>
    </mc:Choice>
    <mc:Fallback>
      <p:transition spd="slow" advTm="72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On-screen Show (16:9)</PresentationFormat>
  <Paragraphs>54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Roboto Mono</vt:lpstr>
      <vt:lpstr>Arial</vt:lpstr>
      <vt:lpstr>Simple Light</vt:lpstr>
      <vt:lpstr>African Bird Atlas Project</vt:lpstr>
      <vt:lpstr>Download detection/non-detection data</vt:lpstr>
      <vt:lpstr>Annotate with environmental data</vt:lpstr>
      <vt:lpstr>Re-format for occupancy analysis</vt:lpstr>
      <vt:lpstr>Benefits of ABAP R package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African Bird Atlas Project</dc:title>
  <dc:creator>Pachi Cervantes</dc:creator>
  <cp:lastModifiedBy>Pachi Cervantes</cp:lastModifiedBy>
  <cp:revision>3</cp:revision>
  <dcterms:modified xsi:type="dcterms:W3CDTF">2022-06-21T16:38:09Z</dcterms:modified>
</cp:coreProperties>
</file>